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329" r:id="rId2"/>
    <p:sldId id="331" r:id="rId3"/>
    <p:sldId id="332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5" r:id="rId13"/>
    <p:sldId id="346" r:id="rId14"/>
    <p:sldId id="342" r:id="rId15"/>
    <p:sldId id="347" r:id="rId16"/>
    <p:sldId id="348" r:id="rId17"/>
    <p:sldId id="349" r:id="rId18"/>
    <p:sldId id="358" r:id="rId19"/>
    <p:sldId id="356" r:id="rId20"/>
    <p:sldId id="359" r:id="rId21"/>
    <p:sldId id="350" r:id="rId22"/>
    <p:sldId id="352" r:id="rId23"/>
    <p:sldId id="354" r:id="rId24"/>
    <p:sldId id="353" r:id="rId25"/>
    <p:sldId id="355" r:id="rId26"/>
  </p:sldIdLst>
  <p:sldSz cx="12192000" cy="6858000"/>
  <p:notesSz cx="6858000" cy="9144000"/>
  <p:embeddedFontLst>
    <p:embeddedFont>
      <p:font typeface="Segoe UI Light" panose="020B0502040204020203" pitchFamily="34" charset="0"/>
      <p:regular r:id="rId29"/>
      <p:italic r:id="rId30"/>
    </p:embeddedFont>
    <p:embeddedFont>
      <p:font typeface="Cambria Math" panose="02040503050406030204" pitchFamily="18" charset="0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101" d="100"/>
          <a:sy n="101" d="100"/>
        </p:scale>
        <p:origin x="268" y="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2017-04-25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b="1" dirty="0">
                <a:latin typeface="맑은 고딕" pitchFamily="50" charset="-127"/>
                <a:ea typeface="맑은 고딕" pitchFamily="50" charset="-127"/>
              </a:rPr>
              <a:t>13.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몬테카를로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적분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Ⅰ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기본 개념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>
                <a:latin typeface="+mn-ea"/>
              </a:rPr>
              <a:t>개요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+mn-ea"/>
                  </a:rPr>
                  <a:t>기댓값 분산 특성</a:t>
                </a:r>
                <a:endParaRPr lang="en-US" altLang="ko-KR" dirty="0">
                  <a:latin typeface="+mn-ea"/>
                </a:endParaRPr>
              </a:p>
              <a:p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E[</a:t>
                </a:r>
                <a:r>
                  <a:rPr lang="en-US" altLang="ko-KR" dirty="0" err="1">
                    <a:latin typeface="+mn-ea"/>
                  </a:rPr>
                  <a:t>af</a:t>
                </a:r>
                <a:r>
                  <a:rPr lang="en-US" altLang="ko-KR" dirty="0">
                    <a:latin typeface="+mn-ea"/>
                  </a:rPr>
                  <a:t>(x)] = </a:t>
                </a:r>
                <a:r>
                  <a:rPr lang="en-US" altLang="ko-KR" dirty="0" err="1">
                    <a:latin typeface="+mn-ea"/>
                  </a:rPr>
                  <a:t>aE</a:t>
                </a:r>
                <a:r>
                  <a:rPr lang="en-US" altLang="ko-KR" dirty="0">
                    <a:latin typeface="+mn-ea"/>
                  </a:rPr>
                  <a:t>[f(x)]</a:t>
                </a:r>
              </a:p>
              <a:p>
                <a:pPr marL="0" indent="0">
                  <a:buNone/>
                </a:pPr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E[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i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f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i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)</m:t>
                            </m:r>
                          </m:sub>
                        </m:sSub>
                      </m:e>
                    </m:nary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]=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i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E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f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]</m:t>
                        </m:r>
                      </m:e>
                    </m:nary>
                  </m:oMath>
                </a14:m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V[</a:t>
                </a:r>
                <a:r>
                  <a:rPr lang="en-US" altLang="ko-KR" dirty="0" err="1">
                    <a:latin typeface="+mn-ea"/>
                  </a:rPr>
                  <a:t>af</a:t>
                </a:r>
                <a:r>
                  <a:rPr lang="en-US" altLang="ko-KR" dirty="0">
                    <a:latin typeface="+mn-ea"/>
                  </a:rPr>
                  <a:t>(x)]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a</m:t>
                        </m:r>
                      </m:e>
                      <m:sup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V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f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x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]</m:t>
                    </m:r>
                  </m:oMath>
                </a14:m>
                <a:endParaRPr lang="en-US" altLang="ko-KR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>
                <a:latin typeface="+mn-ea"/>
                <a:ea typeface="+mn-ea"/>
              </a:rPr>
              <a:pPr/>
              <a:t>10</a:t>
            </a:fld>
            <a:endParaRPr lang="ko-KR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40572" y="2993065"/>
                <a:ext cx="4706417" cy="438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262D6C40-DCCB-49DC-BE23-0ADEA35F5093}" type="mathplaceholder">
                        <a:rPr lang="ko-KR" altLang="en-US" sz="280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ea"/>
                        </a:rPr>
                        <a:t>여기에</a:t>
                      </a:fld>
                      <a:fld id="{96CD558E-5AB1-4A82-9806-CC92C1FFAA1B}" type="mathplaceholder">
                        <a:rPr lang="ko-KR" altLang="en-US" sz="28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ea"/>
                        </a:rPr>
                        <a:t> </a:t>
                      </a:fld>
                      <a:fld id="{2682F97C-386D-48E8-8879-89EC77F7740B}" type="mathplaceholder">
                        <a:rPr lang="ko-KR" altLang="en-US" sz="28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ea"/>
                        </a:rPr>
                        <a:t>수식을</a:t>
                      </a:fld>
                      <a:fld id="{726D6DD9-40DE-47C8-8626-730064ED3237}" type="mathplaceholder">
                        <a:rPr lang="ko-KR" altLang="en-US" sz="28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ea"/>
                        </a:rPr>
                        <a:t> </a:t>
                      </a:fld>
                      <a:fld id="{D76F3A77-F710-4073-9B7C-9D8F8CD35800}" type="mathplaceholder">
                        <a:rPr lang="ko-KR" altLang="en-US" sz="28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ea"/>
                        </a:rPr>
                        <a:t>입력하십시오</a:t>
                      </a:fld>
                      <a:fld id="{DBDABC3B-1E7F-4DE1-A2FB-4911BC16F921}" type="mathplaceholder">
                        <a:rPr lang="ko-KR" altLang="en-US" sz="28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ea"/>
                        </a:rPr>
                        <a:t>.</a:t>
                      </a:fld>
                    </m:oMath>
                  </m:oMathPara>
                </a14:m>
                <a:endParaRPr lang="ko-KR" altLang="en-US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72" y="2993065"/>
                <a:ext cx="4706417" cy="438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71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몬테카를로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추정기</a:t>
            </a:r>
            <a:r>
              <a:rPr lang="en-US" altLang="ko-KR" sz="4400" dirty="0"/>
              <a:t>(</a:t>
            </a:r>
            <a:r>
              <a:rPr lang="en-US" altLang="ko-KR" sz="4400" dirty="0" err="1"/>
              <a:t>MonteCarlo</a:t>
            </a:r>
            <a:r>
              <a:rPr lang="ko-KR" altLang="en-US" sz="4400" dirty="0"/>
              <a:t> </a:t>
            </a:r>
            <a:r>
              <a:rPr lang="en-US" altLang="ko-KR" sz="4400" dirty="0"/>
              <a:t>estimator)</a:t>
            </a:r>
            <a:endParaRPr lang="ko-KR" alt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ko-KR" dirty="0">
                  <a:latin typeface="+mn-ea"/>
                </a:endParaRPr>
              </a:p>
              <a:p>
                <a:r>
                  <a:rPr lang="en-US" altLang="ko-KR" dirty="0">
                    <a:latin typeface="+mn-ea"/>
                  </a:rPr>
                  <a:t>1</a:t>
                </a:r>
                <a:r>
                  <a:rPr lang="ko-KR" altLang="en-US" dirty="0">
                    <a:latin typeface="+mn-ea"/>
                  </a:rPr>
                  <a:t>차원 적분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ko-KR" altLang="en-US" smtClean="0">
                            <a:latin typeface="+mn-ea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a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b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f</m:t>
                        </m:r>
                        <m:d>
                          <m:dPr>
                            <m:ctrlPr>
                              <a:rPr lang="en-US" altLang="ko-KR" smtClean="0">
                                <a:latin typeface="+mn-ea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dx</m:t>
                        </m:r>
                      </m:e>
                    </m:nary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en-US" altLang="ko-KR">
                            <a:latin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i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altLang="ko-KR" smtClean="0">
                            <a:latin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a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b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  <a:ea typeface="+mn-ea"/>
                      </a:rPr>
                      <m:t>몬테카를로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  <a:ea typeface="+mn-ea"/>
                      </a:rPr>
                      <m:t>추</m:t>
                    </m:r>
                  </m:oMath>
                </a14:m>
                <a:r>
                  <a:rPr lang="ko-KR" altLang="en-US" dirty="0">
                    <a:latin typeface="+mn-ea"/>
                  </a:rPr>
                  <a:t>정기의 기대값</a:t>
                </a: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mtClean="0">
                              <a:latin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+mn-ea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+mn-ea"/>
                            </a:rPr>
                            <m:t>N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ko-KR" smtClean="0">
                              <a:latin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+mn-ea"/>
                            </a:rPr>
                            <m:t>b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+mn-ea"/>
                            </a:rPr>
                            <m:t>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+mn-ea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mtClean="0">
                              <a:latin typeface="+mn-ea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+mn-ea"/>
                            </a:rPr>
                            <m:t>i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+mn-ea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+mn-ea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+mn-ea"/>
                            </a:rPr>
                            <m:t>f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mtClean="0">
                                  <a:latin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E[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>
                            <a:latin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]</a:t>
                </a:r>
                <a:r>
                  <a:rPr lang="ko-KR" altLang="en-US" dirty="0">
                    <a:latin typeface="+mn-ea"/>
                  </a:rPr>
                  <a:t>는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적분과 동일</a:t>
                </a:r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99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몬테카를로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추정기</a:t>
            </a:r>
            <a:r>
              <a:rPr lang="en-US" altLang="ko-KR" sz="4400" dirty="0"/>
              <a:t>(</a:t>
            </a:r>
            <a:r>
              <a:rPr lang="en-US" altLang="ko-KR" sz="4400" dirty="0" err="1"/>
              <a:t>MonteCarlo</a:t>
            </a:r>
            <a:r>
              <a:rPr lang="ko-KR" altLang="en-US" sz="4400" dirty="0"/>
              <a:t> </a:t>
            </a:r>
            <a:r>
              <a:rPr lang="en-US" altLang="ko-KR" sz="4400" dirty="0"/>
              <a:t>estimator)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+mn-ea"/>
                  </a:rPr>
                  <a:t>임의의 변수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i</m:t>
                        </m:r>
                      </m:sub>
                    </m:sSub>
                    <m:r>
                      <a:rPr lang="ko-KR" altLang="en-US" b="0" i="0">
                        <a:latin typeface="Cambria Math" panose="02040503050406030204" pitchFamily="18" charset="0"/>
                        <a:ea typeface="+mn-ea"/>
                      </a:rPr>
                      <m:t>가</m:t>
                    </m:r>
                  </m:oMath>
                </a14:m>
                <a:r>
                  <a:rPr lang="ko-KR" altLang="en-US" dirty="0">
                    <a:latin typeface="+mn-ea"/>
                  </a:rPr>
                  <a:t> 일부 임의 </a:t>
                </a:r>
                <a:r>
                  <a:rPr lang="en-US" altLang="ko-KR" dirty="0">
                    <a:latin typeface="+mn-ea"/>
                  </a:rPr>
                  <a:t>PDF p(x)</a:t>
                </a:r>
                <a:r>
                  <a:rPr lang="ko-KR" altLang="en-US" dirty="0">
                    <a:latin typeface="+mn-ea"/>
                  </a:rPr>
                  <a:t>에서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뽑아 낼 때 예측</a:t>
                </a:r>
                <a:endParaRPr lang="en-US" altLang="ko-KR" dirty="0">
                  <a:latin typeface="+mn-ea"/>
                </a:endParaRPr>
              </a:p>
              <a:p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solidFill>
                      <a:srgbClr val="0070C0">
                        <a:alpha val="99000"/>
                      </a:srgbClr>
                    </a:solidFill>
                    <a:latin typeface="+mn-ea"/>
                  </a:rPr>
                  <a:t>	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  <a:latin typeface="+mn-ea"/>
                  </a:rPr>
                  <a:t>균일한 임의의 변수에 대한 제한 완화 </a:t>
                </a:r>
                <a:r>
                  <a:rPr lang="en-US" altLang="ko-KR" dirty="0">
                    <a:solidFill>
                      <a:srgbClr val="0070C0">
                        <a:alpha val="99000"/>
                      </a:srgbClr>
                    </a:solidFill>
                    <a:latin typeface="+mn-ea"/>
                  </a:rPr>
                  <a:t>(</a:t>
                </a:r>
                <a:r>
                  <a:rPr lang="ko-KR" altLang="en-US" dirty="0">
                    <a:solidFill>
                      <a:srgbClr val="0070C0">
                        <a:alpha val="99000"/>
                      </a:srgbClr>
                    </a:solidFill>
                    <a:latin typeface="+mn-ea"/>
                  </a:rPr>
                  <a:t>작은 일반화</a:t>
                </a:r>
                <a:r>
                  <a:rPr lang="en-US" altLang="ko-KR" dirty="0">
                    <a:solidFill>
                      <a:srgbClr val="0070C0">
                        <a:alpha val="99000"/>
                      </a:srgbClr>
                    </a:solidFill>
                    <a:latin typeface="+mn-ea"/>
                  </a:rPr>
                  <a:t>)</a:t>
                </a:r>
              </a:p>
              <a:p>
                <a:pPr marL="0" indent="0">
                  <a:buNone/>
                </a:pPr>
                <a:endParaRPr lang="en-US" altLang="ko-KR" sz="800" dirty="0">
                  <a:solidFill>
                    <a:srgbClr val="0070C0">
                      <a:alpha val="99000"/>
                    </a:srgbClr>
                  </a:solidFill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>
                              <a:latin typeface="Cambria Math" panose="02040503050406030204" pitchFamily="18" charset="0"/>
                              <a:ea typeface="+mn-ea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>
                              <a:latin typeface="Cambria Math" panose="02040503050406030204" pitchFamily="18" charset="0"/>
                              <a:ea typeface="+mn-ea"/>
                            </a:rPr>
                            <m:t>N</m:t>
                          </m:r>
                        </m:sub>
                      </m:sSub>
                      <m:r>
                        <a:rPr lang="en-US" altLang="ko-KR" b="0" i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b="0" i="0">
                              <a:latin typeface="Cambria Math" panose="02040503050406030204" pitchFamily="18" charset="0"/>
                              <a:ea typeface="+mn-ea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b="0" i="0">
                              <a:latin typeface="Cambria Math" panose="02040503050406030204" pitchFamily="18" charset="0"/>
                              <a:ea typeface="+mn-ea"/>
                            </a:rPr>
                            <m:t>i</m:t>
                          </m:r>
                          <m:r>
                            <a:rPr lang="en-US" altLang="ko-KR" b="0" i="0">
                              <a:latin typeface="Cambria Math" panose="02040503050406030204" pitchFamily="18" charset="0"/>
                              <a:ea typeface="+mn-ea"/>
                            </a:rPr>
                            <m:t>=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b="0" i="0">
                              <a:latin typeface="Cambria Math" panose="02040503050406030204" pitchFamily="18" charset="0"/>
                              <a:ea typeface="+mn-ea"/>
                            </a:rPr>
                            <m:t>N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ko-KR" b="0" i="0">
                                  <a:latin typeface="Cambria Math" panose="02040503050406030204" pitchFamily="18" charset="0"/>
                                  <a:ea typeface="+mn-ea"/>
                                </a:rPr>
                                <m:t>f</m:t>
                              </m:r>
                              <m:r>
                                <a:rPr lang="en-US" altLang="ko-KR" b="0" i="0"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altLang="ko-KR" b="0" i="0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p</m:t>
                              </m:r>
                              <m:r>
                                <a:rPr lang="en-US" altLang="ko-KR" b="0" i="0"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altLang="ko-KR" b="0" i="0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dirty="0">
                  <a:solidFill>
                    <a:srgbClr val="0070C0">
                      <a:alpha val="99000"/>
                    </a:srgbClr>
                  </a:solidFill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dirty="0">
                  <a:solidFill>
                    <a:srgbClr val="0070C0">
                      <a:alpha val="99000"/>
                    </a:srgbClr>
                  </a:solidFill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E[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]</a:t>
                </a:r>
                <a:r>
                  <a:rPr lang="ko-KR" altLang="en-US" dirty="0">
                    <a:latin typeface="+mn-ea"/>
                  </a:rPr>
                  <a:t>는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적분과 동일</a:t>
                </a:r>
              </a:p>
              <a:p>
                <a:pPr marL="0" indent="0">
                  <a:buNone/>
                </a:pPr>
                <a:endParaRPr lang="ko-KR" altLang="en-US" dirty="0">
                  <a:solidFill>
                    <a:srgbClr val="0070C0">
                      <a:alpha val="99000"/>
                    </a:srgb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 t="-2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8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 err="1"/>
              <a:t>몬테카를로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추정기</a:t>
            </a:r>
            <a:r>
              <a:rPr lang="en-US" altLang="ko-KR" sz="4400" dirty="0"/>
              <a:t>(</a:t>
            </a:r>
            <a:r>
              <a:rPr lang="en-US" altLang="ko-KR" sz="4400" dirty="0" err="1"/>
              <a:t>MonteCarlo</a:t>
            </a:r>
            <a:r>
              <a:rPr lang="ko-KR" altLang="en-US" sz="4400" dirty="0"/>
              <a:t> </a:t>
            </a:r>
            <a:r>
              <a:rPr lang="en-US" altLang="ko-KR" sz="4400" dirty="0"/>
              <a:t>estimator)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b="1" dirty="0">
                    <a:latin typeface="+mn-ea"/>
                  </a:rPr>
                  <a:t>다차원 확장</a:t>
                </a:r>
                <a:endParaRPr lang="en-US" altLang="ko-KR" b="1" dirty="0">
                  <a:latin typeface="+mn-ea"/>
                </a:endParaRPr>
              </a:p>
              <a:p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o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altLang="ko-KR" sz="2400" b="0" i="0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altLang="ko-K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x</m:t>
                                      </m:r>
                                      <m: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y</m:t>
                                      </m:r>
                                      <m: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z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dx</m:t>
                                  </m:r>
                                  <m:r>
                                    <a:rPr lang="en-US" altLang="ko-KR" sz="2400" b="0" i="0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dy</m:t>
                                  </m:r>
                                  <m:r>
                                    <a:rPr lang="en-US" altLang="ko-KR" sz="2400" b="0" i="0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dz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2400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ko-KR" altLang="en-US" sz="2400" dirty="0">
                    <a:latin typeface="+mn-ea"/>
                  </a:rPr>
                  <a:t>표본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+mn-ea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+mn-ea"/>
                          </a:rPr>
                          <m:t>i</m:t>
                        </m:r>
                      </m:sub>
                    </m:sSub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+mn-ea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+mn-ea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+mn-ea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+mn-ea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+mn-ea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+mn-ea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+mn-ea"/>
                  </a:rPr>
                  <a:t>) </a:t>
                </a:r>
                <a:r>
                  <a:rPr lang="ko-KR" altLang="en-US" sz="2400" dirty="0">
                    <a:latin typeface="+mn-ea"/>
                  </a:rPr>
                  <a:t>를 균일하게 선택 하면 </a:t>
                </a:r>
                <a:r>
                  <a:rPr lang="en-US" altLang="ko-KR" sz="2400" dirty="0">
                    <a:latin typeface="+mn-ea"/>
                  </a:rPr>
                  <a:t>PDF p(X)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2400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ko-KR" altLang="en-US" sz="2400" dirty="0" err="1">
                    <a:latin typeface="+mn-ea"/>
                  </a:rPr>
                  <a:t>예측기</a:t>
                </a:r>
                <a:endParaRPr lang="en-US" altLang="ko-KR" sz="24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i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f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en-US" altLang="ko-KR" sz="24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sz="2400" dirty="0">
                    <a:latin typeface="+mn-ea"/>
                  </a:rPr>
                  <a:t>N</a:t>
                </a:r>
                <a:r>
                  <a:rPr lang="ko-KR" altLang="en-US" sz="2400" dirty="0">
                    <a:latin typeface="+mn-ea"/>
                  </a:rPr>
                  <a:t>을</a:t>
                </a:r>
                <a:r>
                  <a:rPr lang="en-US" altLang="ko-KR" sz="2400" dirty="0">
                    <a:latin typeface="+mn-ea"/>
                  </a:rPr>
                  <a:t> </a:t>
                </a:r>
                <a:r>
                  <a:rPr lang="ko-KR" altLang="en-US" sz="2400" dirty="0" err="1">
                    <a:latin typeface="+mn-ea"/>
                  </a:rPr>
                  <a:t>피적분</a:t>
                </a:r>
                <a:r>
                  <a:rPr lang="ko-KR" altLang="en-US" sz="2400" dirty="0">
                    <a:latin typeface="+mn-ea"/>
                  </a:rPr>
                  <a:t> 함수의 차원에 무관하게 선택</a:t>
                </a:r>
                <a:endParaRPr lang="en-US" altLang="ko-KR" sz="24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ko-KR" altLang="en-US" sz="2400" b="1" dirty="0" err="1">
                    <a:solidFill>
                      <a:srgbClr val="FF0000">
                        <a:alpha val="99000"/>
                      </a:srgbClr>
                    </a:solidFill>
                    <a:latin typeface="+mn-ea"/>
                  </a:rPr>
                  <a:t>몬테카를로의</a:t>
                </a:r>
                <a:r>
                  <a:rPr lang="ko-KR" altLang="en-US" sz="2400" b="1" dirty="0">
                    <a:solidFill>
                      <a:srgbClr val="FF0000">
                        <a:alpha val="99000"/>
                      </a:srgbClr>
                    </a:solidFill>
                    <a:latin typeface="+mn-ea"/>
                  </a:rPr>
                  <a:t> </a:t>
                </a:r>
                <a:r>
                  <a:rPr lang="ko-KR" altLang="en-US" sz="2400" b="1" dirty="0" err="1">
                    <a:solidFill>
                      <a:srgbClr val="FF0000">
                        <a:alpha val="99000"/>
                      </a:srgbClr>
                    </a:solidFill>
                    <a:latin typeface="+mn-ea"/>
                  </a:rPr>
                  <a:t>수렴률은</a:t>
                </a:r>
                <a:r>
                  <a:rPr lang="ko-KR" altLang="en-US" sz="2400" b="1" dirty="0">
                    <a:solidFill>
                      <a:srgbClr val="FF0000">
                        <a:alpha val="99000"/>
                      </a:srgbClr>
                    </a:solidFill>
                    <a:latin typeface="+mn-ea"/>
                  </a:rPr>
                  <a:t> 차원에 무관해 고차원 적분에 유일한 현실적인 수치적 적분</a:t>
                </a: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 b="-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8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임의의 변수의 기본 표본화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정해진 확률분포에서 임의의 표본 뽑기 </a:t>
            </a:r>
            <a:r>
              <a:rPr lang="en-US" altLang="ko-KR" dirty="0"/>
              <a:t>(for </a:t>
            </a:r>
            <a:r>
              <a:rPr lang="ko-KR" altLang="en-US" dirty="0" err="1"/>
              <a:t>몬테카를로</a:t>
            </a:r>
            <a:r>
              <a:rPr lang="ko-KR" altLang="en-US" dirty="0"/>
              <a:t> </a:t>
            </a:r>
            <a:r>
              <a:rPr lang="ko-KR" altLang="en-US" dirty="0" err="1"/>
              <a:t>예측기</a:t>
            </a:r>
            <a:r>
              <a:rPr lang="ko-KR" altLang="en-US" dirty="0"/>
              <a:t> 계산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역방식</a:t>
            </a:r>
            <a:r>
              <a:rPr lang="en-US" altLang="ko-KR" dirty="0"/>
              <a:t> (Inversion)</a:t>
            </a:r>
          </a:p>
          <a:p>
            <a:pPr>
              <a:buFontTx/>
              <a:buChar char="-"/>
            </a:pPr>
            <a:r>
              <a:rPr lang="ko-KR" altLang="en-US" dirty="0"/>
              <a:t>배제 방식 </a:t>
            </a:r>
            <a:r>
              <a:rPr lang="en-US" altLang="ko-KR" dirty="0"/>
              <a:t>(Rejection)</a:t>
            </a:r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alpha val="99000"/>
                  </a:schemeClr>
                </a:solidFill>
              </a:rPr>
              <a:t>변화 </a:t>
            </a:r>
            <a:r>
              <a:rPr lang="en-US" altLang="ko-KR" dirty="0">
                <a:solidFill>
                  <a:schemeClr val="tx1">
                    <a:lumMod val="75000"/>
                    <a:alpha val="99000"/>
                  </a:schemeClr>
                </a:solidFill>
              </a:rPr>
              <a:t>(Transform)</a:t>
            </a:r>
            <a:endParaRPr lang="ko-KR" altLang="en-US" dirty="0">
              <a:solidFill>
                <a:schemeClr val="tx1">
                  <a:lumMod val="75000"/>
                  <a:alpha val="99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1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임의의 변수의 기본 표본화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b="1" dirty="0" err="1"/>
                  <a:t>역방식</a:t>
                </a:r>
                <a:endParaRPr lang="en-US" altLang="ko-KR" b="1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</a:t>
                </a:r>
                <a:r>
                  <a:rPr lang="ko-KR" altLang="en-US" sz="2400" dirty="0"/>
                  <a:t>분포에서 표본을 뽑을 때 균일 난수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2400" dirty="0"/>
                  <a:t> </a:t>
                </a:r>
                <a:r>
                  <a:rPr lang="ko-KR" altLang="en-US" sz="2400" dirty="0"/>
                  <a:t>받아 </a:t>
                </a:r>
                <a:endParaRPr lang="en-US" altLang="ko-KR" sz="2400" dirty="0"/>
              </a:p>
              <a:p>
                <a:pPr marL="0" indent="0">
                  <a:buNone/>
                </a:pPr>
                <a:r>
                  <a:rPr lang="en-US" altLang="ko-KR" sz="2400" dirty="0"/>
                  <a:t>	</a:t>
                </a:r>
                <a:r>
                  <a:rPr lang="en-US" altLang="ko-KR" sz="2400" dirty="0">
                    <a:solidFill>
                      <a:schemeClr val="bg2">
                        <a:alpha val="99000"/>
                      </a:schemeClr>
                    </a:solidFill>
                  </a:rPr>
                  <a:t>CDF</a:t>
                </a:r>
                <a:r>
                  <a:rPr lang="ko-KR" altLang="en-US" sz="2400" dirty="0">
                    <a:solidFill>
                      <a:schemeClr val="bg2">
                        <a:alpha val="99000"/>
                      </a:schemeClr>
                    </a:solidFill>
                  </a:rPr>
                  <a:t>를 이용해 가능한 한개의 결과</a:t>
                </a:r>
                <a:r>
                  <a:rPr lang="ko-KR" altLang="en-US" sz="2400" dirty="0"/>
                  <a:t>를 선택</a:t>
                </a:r>
                <a:endParaRPr lang="en-US" altLang="ko-KR" sz="2400" dirty="0"/>
              </a:p>
              <a:p>
                <a:pPr marL="0" indent="0">
                  <a:buNone/>
                </a:pPr>
                <a:r>
                  <a:rPr lang="en-US" altLang="ko-KR" sz="2400" dirty="0"/>
                  <a:t>	</a:t>
                </a:r>
                <a:r>
                  <a:rPr lang="ko-KR" altLang="en-US" sz="2400" dirty="0"/>
                  <a:t>이 특정 확률이 </a:t>
                </a:r>
                <a:r>
                  <a:rPr lang="ko-KR" altLang="en-US" sz="2400" dirty="0">
                    <a:solidFill>
                      <a:schemeClr val="bg2">
                        <a:alpha val="99000"/>
                      </a:schemeClr>
                    </a:solidFill>
                  </a:rPr>
                  <a:t>자신의 확률과 같게 선택</a:t>
                </a:r>
                <a:r>
                  <a:rPr lang="ko-KR" altLang="en-US" sz="2400" dirty="0"/>
                  <a:t>한다</a:t>
                </a:r>
                <a:r>
                  <a:rPr lang="en-US" altLang="ko-KR" sz="2400" dirty="0"/>
                  <a:t>.</a:t>
                </a:r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pPr marL="0" indent="0">
                  <a:buNone/>
                </a:pPr>
                <a:r>
                  <a:rPr lang="en-US" altLang="ko-KR" sz="2400" b="1" dirty="0">
                    <a:solidFill>
                      <a:srgbClr val="FF0000">
                        <a:alpha val="99000"/>
                      </a:srgbClr>
                    </a:solidFill>
                  </a:rPr>
                  <a:t>	</a:t>
                </a:r>
                <a:r>
                  <a:rPr lang="ko-KR" altLang="en-US" sz="2400" b="1" dirty="0">
                    <a:solidFill>
                      <a:srgbClr val="FF0000">
                        <a:alpha val="99000"/>
                      </a:srgbClr>
                    </a:solidFill>
                  </a:rPr>
                  <a:t>이는 </a:t>
                </a:r>
                <a:r>
                  <a:rPr lang="en-US" altLang="ko-KR" sz="2400" b="1" dirty="0">
                    <a:solidFill>
                      <a:srgbClr val="FF0000">
                        <a:alpha val="99000"/>
                      </a:srgbClr>
                    </a:solidFill>
                  </a:rPr>
                  <a:t>CDF</a:t>
                </a:r>
                <a:r>
                  <a:rPr lang="ko-KR" altLang="en-US" sz="2400" b="1" dirty="0">
                    <a:solidFill>
                      <a:srgbClr val="FF0000">
                        <a:alpha val="99000"/>
                      </a:srgbClr>
                    </a:solidFill>
                  </a:rPr>
                  <a:t>의 역을 취해 </a:t>
                </a:r>
                <a14:m>
                  <m:oMath xmlns:m="http://schemas.openxmlformats.org/officeDocument/2006/math">
                    <m:r>
                      <a:rPr lang="ko-KR" altLang="en-US" sz="2400" b="1" i="1">
                        <a:solidFill>
                          <a:srgbClr val="FF0000">
                            <a:alpha val="99000"/>
                          </a:srgbClr>
                        </a:solidFill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r>
                  <a:rPr lang="ko-KR" altLang="en-US" sz="2400" b="1" dirty="0">
                    <a:solidFill>
                      <a:srgbClr val="FF0000">
                        <a:alpha val="99000"/>
                      </a:srgbClr>
                    </a:solidFill>
                  </a:rPr>
                  <a:t>에서 역을 계산하는 것이다</a:t>
                </a:r>
                <a:r>
                  <a:rPr lang="en-US" altLang="ko-KR" sz="2400" b="1" dirty="0">
                    <a:solidFill>
                      <a:srgbClr val="FF0000">
                        <a:alpha val="99000"/>
                      </a:srgb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139" y="2116147"/>
            <a:ext cx="3017335" cy="36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6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임의의 변수의 기본 표본화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b="1" dirty="0"/>
                  <a:t>역방식의 단계</a:t>
                </a:r>
                <a:endParaRPr lang="en-US" altLang="ko-KR" b="1" dirty="0"/>
              </a:p>
              <a:p>
                <a:pPr marL="0" indent="0">
                  <a:buNone/>
                </a:pPr>
                <a:endParaRPr lang="en-US" altLang="ko-KR" sz="800" dirty="0"/>
              </a:p>
              <a:p>
                <a:pPr marL="514350" indent="-514350">
                  <a:buAutoNum type="arabicPeriod"/>
                </a:pPr>
                <a:r>
                  <a:rPr lang="en-US" altLang="ko-KR" dirty="0"/>
                  <a:t>CDF P(x) 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계산</a:t>
                </a:r>
                <a:endParaRPr lang="en-US" altLang="ko-KR" dirty="0"/>
              </a:p>
              <a:p>
                <a:pPr marL="514350" indent="-514350">
                  <a:buAutoNum type="arabicPeriod"/>
                </a:pPr>
                <a:endParaRPr lang="en-US" altLang="ko-KR" sz="800" dirty="0"/>
              </a:p>
              <a:p>
                <a:pPr marL="514350" indent="-514350">
                  <a:buAutoNum type="arabicPeriod"/>
                </a:pPr>
                <a:r>
                  <a:rPr lang="ko-KR" altLang="en-US" dirty="0"/>
                  <a:t>역인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계</m:t>
                    </m:r>
                  </m:oMath>
                </a14:m>
                <a:r>
                  <a:rPr lang="ko-KR" altLang="en-US" dirty="0"/>
                  <a:t>산</a:t>
                </a:r>
                <a:endParaRPr lang="en-US" altLang="ko-KR" dirty="0"/>
              </a:p>
              <a:p>
                <a:pPr marL="514350" indent="-514350">
                  <a:buAutoNum type="arabicPeriod"/>
                </a:pPr>
                <a:endParaRPr lang="en-US" altLang="ko-KR" sz="800" dirty="0"/>
              </a:p>
              <a:p>
                <a:pPr marL="514350" indent="-514350">
                  <a:buAutoNum type="arabicPeriod"/>
                </a:pPr>
                <a:r>
                  <a:rPr lang="ko-KR" altLang="en-US" dirty="0"/>
                  <a:t>균일하게 분포된 임의의 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ko-KR" altLang="en-US" dirty="0"/>
                  <a:t> 계산</a:t>
                </a:r>
                <a:endParaRPr lang="en-US" altLang="ko-KR" dirty="0"/>
              </a:p>
              <a:p>
                <a:pPr marL="514350" indent="-514350">
                  <a:buAutoNum type="arabicPeriod"/>
                </a:pPr>
                <a:endParaRPr lang="en-US" altLang="ko-KR" sz="800" dirty="0"/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계산</a:t>
                </a:r>
                <a:endParaRPr lang="en-US" altLang="ko-KR" dirty="0"/>
              </a:p>
              <a:p>
                <a:pPr marL="514350" indent="-514350">
                  <a:buAutoNum type="arabicPeriod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59" y="3172259"/>
            <a:ext cx="4442806" cy="322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임의의 변수의 기본 표본화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 err="1">
                <a:latin typeface="+mn-ea"/>
              </a:rPr>
              <a:t>역방식</a:t>
            </a:r>
            <a:r>
              <a:rPr lang="ko-KR" altLang="en-US" b="1" dirty="0">
                <a:latin typeface="+mn-ea"/>
              </a:rPr>
              <a:t> 예제</a:t>
            </a:r>
            <a:endParaRPr lang="en-US" altLang="ko-KR" b="1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승수 분포 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 err="1">
                <a:latin typeface="+mn-ea"/>
              </a:rPr>
              <a:t>블린</a:t>
            </a:r>
            <a:r>
              <a:rPr lang="ko-KR" altLang="en-US" dirty="0">
                <a:latin typeface="+mn-ea"/>
              </a:rPr>
              <a:t> 미세 표면 모델에서 표본화 할 때 작동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기하 급수 분포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반투명 매질로 이미지 </a:t>
            </a:r>
            <a:r>
              <a:rPr lang="ko-KR" altLang="en-US" dirty="0" err="1">
                <a:latin typeface="+mn-ea"/>
              </a:rPr>
              <a:t>랜더링</a:t>
            </a:r>
            <a:r>
              <a:rPr lang="ko-KR" altLang="en-US" dirty="0">
                <a:latin typeface="+mn-ea"/>
              </a:rPr>
              <a:t> 시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임의의 변수의 기본 표본화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latin typeface="+mn-ea"/>
              </a:rPr>
              <a:t>구분별</a:t>
            </a:r>
            <a:r>
              <a:rPr lang="ko-KR" altLang="en-US" dirty="0">
                <a:latin typeface="+mn-ea"/>
              </a:rPr>
              <a:t> 상수 </a:t>
            </a:r>
            <a:r>
              <a:rPr lang="en-US" altLang="ko-KR" dirty="0" err="1">
                <a:latin typeface="+mn-ea"/>
              </a:rPr>
              <a:t>1D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함수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233362" lvl="1" indent="0">
              <a:buNone/>
            </a:pPr>
            <a:r>
              <a:rPr lang="en-US" altLang="ko-KR" sz="2000" dirty="0" err="1">
                <a:latin typeface="+mn-ea"/>
              </a:rPr>
              <a:t>Distribution1D</a:t>
            </a:r>
            <a:r>
              <a:rPr lang="en-US" altLang="ko-KR" sz="2000" dirty="0">
                <a:latin typeface="+mn-ea"/>
              </a:rPr>
              <a:t>(</a:t>
            </a:r>
            <a:r>
              <a:rPr lang="en-US" altLang="ko-KR" sz="2000" dirty="0" err="1">
                <a:latin typeface="+mn-ea"/>
              </a:rPr>
              <a:t>const</a:t>
            </a:r>
            <a:r>
              <a:rPr lang="en-US" altLang="ko-KR" sz="2000" dirty="0">
                <a:latin typeface="+mn-ea"/>
              </a:rPr>
              <a:t> float *f, </a:t>
            </a:r>
            <a:r>
              <a:rPr lang="en-US" altLang="ko-KR" sz="2000" dirty="0" err="1">
                <a:latin typeface="+mn-ea"/>
              </a:rPr>
              <a:t>int</a:t>
            </a:r>
            <a:r>
              <a:rPr lang="en-US" altLang="ko-KR" sz="2000" dirty="0">
                <a:latin typeface="+mn-ea"/>
              </a:rPr>
              <a:t> n) {		</a:t>
            </a:r>
          </a:p>
          <a:p>
            <a:pPr marL="233362" lvl="1" indent="0">
              <a:buNone/>
            </a:pPr>
            <a:r>
              <a:rPr lang="en-US" altLang="ko-KR" sz="2000" dirty="0">
                <a:latin typeface="+mn-ea"/>
              </a:rPr>
              <a:t>	xi</a:t>
            </a:r>
            <a:r>
              <a:rPr lang="ko-KR" altLang="en-US" sz="2000" dirty="0">
                <a:latin typeface="+mn-ea"/>
              </a:rPr>
              <a:t>에서의 단계 함수의 적분 계산</a:t>
            </a:r>
          </a:p>
          <a:p>
            <a:pPr marL="233362" lvl="1" indent="0">
              <a:buNone/>
            </a:pPr>
            <a:r>
              <a:rPr lang="ko-KR" altLang="en-US" sz="2000" dirty="0">
                <a:latin typeface="+mn-ea"/>
              </a:rPr>
              <a:t>	단계 함수 적분을 </a:t>
            </a:r>
            <a:r>
              <a:rPr lang="en-US" altLang="ko-KR" sz="2000" dirty="0">
                <a:latin typeface="+mn-ea"/>
              </a:rPr>
              <a:t>CDF</a:t>
            </a:r>
            <a:r>
              <a:rPr lang="ko-KR" altLang="en-US" sz="2000" dirty="0">
                <a:latin typeface="+mn-ea"/>
              </a:rPr>
              <a:t>로 변환	</a:t>
            </a:r>
          </a:p>
          <a:p>
            <a:pPr marL="233362" lvl="1" indent="0">
              <a:buNone/>
            </a:pPr>
            <a:r>
              <a:rPr lang="en-US" altLang="ko-KR" sz="2000" dirty="0">
                <a:latin typeface="+mn-ea"/>
              </a:rPr>
              <a:t>}</a:t>
            </a:r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661" y="2094564"/>
            <a:ext cx="4896504" cy="42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임의의 변수의 기본 표본화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latin typeface="+mn-ea"/>
              </a:rPr>
              <a:t>구분별</a:t>
            </a:r>
            <a:r>
              <a:rPr lang="ko-KR" altLang="en-US" dirty="0">
                <a:latin typeface="+mn-ea"/>
              </a:rPr>
              <a:t> 상수 </a:t>
            </a:r>
            <a:r>
              <a:rPr lang="en-US" altLang="ko-KR" dirty="0" err="1">
                <a:latin typeface="+mn-ea"/>
              </a:rPr>
              <a:t>1D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함수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233362" lvl="1" indent="0">
              <a:buNone/>
            </a:pPr>
            <a:r>
              <a:rPr lang="en-US" altLang="ko-KR" sz="2000" dirty="0">
                <a:latin typeface="+mn-ea"/>
              </a:rPr>
              <a:t>float </a:t>
            </a:r>
            <a:r>
              <a:rPr lang="en-US" altLang="ko-KR" sz="2000" dirty="0" err="1">
                <a:latin typeface="+mn-ea"/>
              </a:rPr>
              <a:t>SampleContinuous</a:t>
            </a:r>
            <a:r>
              <a:rPr lang="en-US" altLang="ko-KR" sz="2000" dirty="0">
                <a:latin typeface="+mn-ea"/>
              </a:rPr>
              <a:t>(float u, float *pdf, </a:t>
            </a:r>
            <a:r>
              <a:rPr lang="en-US" altLang="ko-KR" sz="2000" dirty="0" err="1">
                <a:latin typeface="+mn-ea"/>
              </a:rPr>
              <a:t>int</a:t>
            </a:r>
            <a:r>
              <a:rPr lang="en-US" altLang="ko-KR" sz="2000" dirty="0">
                <a:latin typeface="+mn-ea"/>
              </a:rPr>
              <a:t> *off = NULL) </a:t>
            </a:r>
            <a:r>
              <a:rPr lang="en-US" altLang="ko-KR" sz="2000" dirty="0" err="1">
                <a:latin typeface="+mn-ea"/>
              </a:rPr>
              <a:t>const</a:t>
            </a:r>
            <a:r>
              <a:rPr lang="en-US" altLang="ko-KR" sz="2000" dirty="0">
                <a:latin typeface="+mn-ea"/>
              </a:rPr>
              <a:t> {</a:t>
            </a:r>
          </a:p>
          <a:p>
            <a:pPr marL="233362" lvl="1" indent="0">
              <a:buNone/>
            </a:pPr>
            <a:r>
              <a:rPr lang="en-US" altLang="ko-KR" sz="2000" dirty="0">
                <a:latin typeface="+mn-ea"/>
              </a:rPr>
              <a:t>	</a:t>
            </a:r>
            <a:r>
              <a:rPr lang="ko-KR" altLang="en-US" sz="2000" dirty="0">
                <a:latin typeface="+mn-ea"/>
              </a:rPr>
              <a:t>둘러싼 </a:t>
            </a:r>
            <a:r>
              <a:rPr lang="en-US" altLang="ko-KR" sz="2000" dirty="0">
                <a:latin typeface="+mn-ea"/>
              </a:rPr>
              <a:t>CDF </a:t>
            </a:r>
            <a:r>
              <a:rPr lang="ko-KR" altLang="en-US" sz="2000" dirty="0">
                <a:latin typeface="+mn-ea"/>
              </a:rPr>
              <a:t>선분과 오프셋 검색</a:t>
            </a:r>
          </a:p>
          <a:p>
            <a:pPr marL="233362" lvl="1" indent="0">
              <a:buNone/>
            </a:pPr>
            <a:r>
              <a:rPr lang="ko-KR" altLang="en-US" sz="2000" dirty="0">
                <a:latin typeface="+mn-ea"/>
              </a:rPr>
              <a:t>	</a:t>
            </a:r>
            <a:r>
              <a:rPr lang="en-US" altLang="ko-KR" sz="2000" dirty="0">
                <a:latin typeface="+mn-ea"/>
              </a:rPr>
              <a:t>CDF </a:t>
            </a:r>
            <a:r>
              <a:rPr lang="ko-KR" altLang="en-US" sz="2000" dirty="0">
                <a:latin typeface="+mn-ea"/>
              </a:rPr>
              <a:t>선분에 대한 오프셋 계산</a:t>
            </a:r>
          </a:p>
          <a:p>
            <a:pPr marL="233362" lvl="1" indent="0">
              <a:buNone/>
            </a:pPr>
            <a:r>
              <a:rPr lang="ko-KR" altLang="en-US" sz="2000" dirty="0">
                <a:latin typeface="+mn-ea"/>
              </a:rPr>
              <a:t>	</a:t>
            </a:r>
            <a:r>
              <a:rPr lang="ko-KR" altLang="en-US" sz="2000" dirty="0" err="1">
                <a:latin typeface="+mn-ea"/>
              </a:rPr>
              <a:t>표본화된</a:t>
            </a:r>
            <a:r>
              <a:rPr lang="ko-KR" altLang="en-US" sz="2000" dirty="0">
                <a:latin typeface="+mn-ea"/>
              </a:rPr>
              <a:t> 오프셋의 </a:t>
            </a:r>
            <a:r>
              <a:rPr lang="en-US" altLang="ko-KR" sz="2000" dirty="0">
                <a:latin typeface="+mn-ea"/>
              </a:rPr>
              <a:t>PDF </a:t>
            </a:r>
            <a:r>
              <a:rPr lang="ko-KR" altLang="en-US" sz="2000" dirty="0">
                <a:latin typeface="+mn-ea"/>
              </a:rPr>
              <a:t>계산</a:t>
            </a:r>
          </a:p>
          <a:p>
            <a:pPr marL="233362" lvl="1" indent="0">
              <a:buNone/>
            </a:pPr>
            <a:r>
              <a:rPr lang="en-US" altLang="ko-KR" sz="2000" dirty="0">
                <a:latin typeface="+mn-ea"/>
              </a:rPr>
              <a:t>}</a:t>
            </a:r>
          </a:p>
          <a:p>
            <a:pPr marL="0" indent="0">
              <a:buNone/>
            </a:pPr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926" y="2948005"/>
            <a:ext cx="5782340" cy="344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1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개요</a:t>
            </a:r>
            <a:endParaRPr lang="ko-KR" altLang="en-US" sz="48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빛의 산란을 설명하는 적분 방적식은 일반적으로 분석적인 해를 갖지 않으므로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수치적인 방법을 사용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표준 수치 적분 기술인 사다리꼴</a:t>
            </a:r>
            <a:r>
              <a:rPr lang="en-US" altLang="ko-KR" dirty="0">
                <a:latin typeface="+mn-ea"/>
              </a:rPr>
              <a:t>(Trapezoidal)</a:t>
            </a:r>
            <a:r>
              <a:rPr lang="ko-KR" altLang="en-US" dirty="0">
                <a:latin typeface="+mn-ea"/>
              </a:rPr>
              <a:t> 적분 또는 가우스 구적법</a:t>
            </a:r>
            <a:r>
              <a:rPr lang="en-US" altLang="ko-KR" dirty="0">
                <a:latin typeface="+mn-ea"/>
              </a:rPr>
              <a:t>(Gaussian quadrature)</a:t>
            </a:r>
            <a:r>
              <a:rPr lang="ko-KR" altLang="en-US" dirty="0">
                <a:latin typeface="+mn-ea"/>
              </a:rPr>
              <a:t>은 저차원의 매끄러운 적분을 해결하는 데 매우 효과적이지만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렌더링에 흔한 </a:t>
            </a:r>
            <a:r>
              <a:rPr lang="ko-KR" altLang="en-US" dirty="0">
                <a:solidFill>
                  <a:srgbClr val="FF0000">
                    <a:alpha val="99000"/>
                  </a:srgbClr>
                </a:solidFill>
                <a:latin typeface="+mn-ea"/>
              </a:rPr>
              <a:t>높은 차원</a:t>
            </a:r>
            <a:r>
              <a:rPr lang="ko-KR" altLang="en-US" dirty="0">
                <a:latin typeface="+mn-ea"/>
              </a:rPr>
              <a:t>과 </a:t>
            </a:r>
            <a:r>
              <a:rPr lang="ko-KR" altLang="en-US" dirty="0">
                <a:solidFill>
                  <a:srgbClr val="FF0000">
                    <a:alpha val="99000"/>
                  </a:srgbClr>
                </a:solidFill>
                <a:latin typeface="+mn-ea"/>
              </a:rPr>
              <a:t>비연속적 적분</a:t>
            </a:r>
            <a:r>
              <a:rPr lang="ko-KR" altLang="en-US" dirty="0">
                <a:latin typeface="+mn-ea"/>
              </a:rPr>
              <a:t>에서 </a:t>
            </a:r>
            <a:r>
              <a:rPr lang="ko-KR" altLang="en-US" dirty="0" err="1">
                <a:latin typeface="+mn-ea"/>
              </a:rPr>
              <a:t>수렴률을</a:t>
            </a:r>
            <a:r>
              <a:rPr lang="ko-KR" altLang="en-US" dirty="0">
                <a:latin typeface="+mn-ea"/>
              </a:rPr>
              <a:t> 좋지 않다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몬테카를로</a:t>
            </a:r>
            <a:r>
              <a:rPr lang="ko-KR" altLang="en-US" dirty="0">
                <a:latin typeface="+mn-ea"/>
              </a:rPr>
              <a:t> 수치적 적분 방식은 이 문제에 해결책을 제공한다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  <a:latin typeface="+mn-ea"/>
              </a:rPr>
              <a:t>임의성</a:t>
            </a:r>
            <a:r>
              <a:rPr lang="ko-KR" altLang="en-US" dirty="0">
                <a:latin typeface="+mn-ea"/>
              </a:rPr>
              <a:t>을 사용해 </a:t>
            </a:r>
            <a:r>
              <a:rPr lang="ko-KR" altLang="en-US" dirty="0" err="1">
                <a:latin typeface="+mn-ea"/>
              </a:rPr>
              <a:t>수렴률이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solidFill>
                  <a:srgbClr val="0070C0">
                    <a:alpha val="99000"/>
                  </a:srgbClr>
                </a:solidFill>
                <a:latin typeface="+mn-ea"/>
              </a:rPr>
              <a:t>피적분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  <a:latin typeface="+mn-ea"/>
              </a:rPr>
              <a:t> 함수의 차원에 </a:t>
            </a:r>
            <a:r>
              <a:rPr lang="ko-KR" altLang="en-US" dirty="0" err="1">
                <a:solidFill>
                  <a:srgbClr val="0070C0">
                    <a:alpha val="99000"/>
                  </a:srgbClr>
                </a:solidFill>
                <a:latin typeface="+mn-ea"/>
              </a:rPr>
              <a:t>무관계</a:t>
            </a:r>
            <a:r>
              <a:rPr lang="ko-KR" altLang="en-US" dirty="0" err="1">
                <a:latin typeface="+mn-ea"/>
              </a:rPr>
              <a:t>하다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0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임의의 변수의 기본 표본화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latin typeface="+mn-ea"/>
              </a:rPr>
              <a:t>구분별</a:t>
            </a:r>
            <a:r>
              <a:rPr lang="ko-KR" altLang="en-US" dirty="0">
                <a:latin typeface="+mn-ea"/>
              </a:rPr>
              <a:t> 상수 </a:t>
            </a:r>
            <a:r>
              <a:rPr lang="en-US" altLang="ko-KR" dirty="0" err="1">
                <a:latin typeface="+mn-ea"/>
              </a:rPr>
              <a:t>1D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함수</a:t>
            </a:r>
            <a:endParaRPr lang="en-US" altLang="ko-KR" dirty="0">
              <a:latin typeface="+mn-ea"/>
            </a:endParaRPr>
          </a:p>
          <a:p>
            <a:pPr marL="233362" lvl="1" indent="0">
              <a:buNone/>
            </a:pPr>
            <a:endParaRPr lang="en-US" altLang="ko-KR" sz="800" dirty="0">
              <a:latin typeface="+mn-ea"/>
            </a:endParaRPr>
          </a:p>
          <a:p>
            <a:pPr marL="233362" lvl="1" indent="0">
              <a:buNone/>
            </a:pPr>
            <a:r>
              <a:rPr lang="en-US" altLang="ko-KR" sz="2000" dirty="0" err="1">
                <a:latin typeface="+mn-ea"/>
              </a:rPr>
              <a:t>int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SampleDiscrete</a:t>
            </a:r>
            <a:r>
              <a:rPr lang="en-US" altLang="ko-KR" sz="2000" dirty="0">
                <a:latin typeface="+mn-ea"/>
              </a:rPr>
              <a:t>(float u, float *pdf) </a:t>
            </a:r>
            <a:r>
              <a:rPr lang="en-US" altLang="ko-KR" sz="2000" dirty="0" err="1">
                <a:latin typeface="+mn-ea"/>
              </a:rPr>
              <a:t>const</a:t>
            </a:r>
            <a:r>
              <a:rPr lang="en-US" altLang="ko-KR" sz="2000" dirty="0">
                <a:latin typeface="+mn-ea"/>
              </a:rPr>
              <a:t> {</a:t>
            </a:r>
          </a:p>
          <a:p>
            <a:pPr marL="233362" lvl="1" indent="0">
              <a:buNone/>
            </a:pPr>
            <a:r>
              <a:rPr lang="en-US" altLang="ko-KR" sz="2000" dirty="0">
                <a:latin typeface="+mn-ea"/>
              </a:rPr>
              <a:t>	</a:t>
            </a:r>
            <a:r>
              <a:rPr lang="ko-KR" altLang="en-US" sz="2000" dirty="0">
                <a:latin typeface="+mn-ea"/>
              </a:rPr>
              <a:t>둘러싼 </a:t>
            </a:r>
            <a:r>
              <a:rPr lang="en-US" altLang="ko-KR" sz="2000" dirty="0">
                <a:latin typeface="+mn-ea"/>
              </a:rPr>
              <a:t>CDF </a:t>
            </a:r>
            <a:r>
              <a:rPr lang="ko-KR" altLang="en-US" sz="2000" dirty="0">
                <a:latin typeface="+mn-ea"/>
              </a:rPr>
              <a:t>선분과 오프셋 검색</a:t>
            </a:r>
          </a:p>
          <a:p>
            <a:pPr marL="233362" lvl="1" indent="0">
              <a:buNone/>
            </a:pPr>
            <a:r>
              <a:rPr lang="ko-KR" altLang="en-US" sz="2000" dirty="0">
                <a:latin typeface="+mn-ea"/>
              </a:rPr>
              <a:t>	</a:t>
            </a:r>
            <a:r>
              <a:rPr lang="en-US" altLang="ko-KR" sz="2000" dirty="0">
                <a:latin typeface="+mn-ea"/>
              </a:rPr>
              <a:t>CDF</a:t>
            </a:r>
            <a:r>
              <a:rPr lang="ko-KR" altLang="en-US" sz="2000" dirty="0">
                <a:latin typeface="+mn-ea"/>
              </a:rPr>
              <a:t>의 </a:t>
            </a:r>
            <a:r>
              <a:rPr lang="ko-KR" altLang="en-US" sz="2000" dirty="0" err="1">
                <a:latin typeface="+mn-ea"/>
              </a:rPr>
              <a:t>표본값</a:t>
            </a:r>
            <a:r>
              <a:rPr lang="ko-KR" altLang="en-US" sz="2000" dirty="0">
                <a:latin typeface="+mn-ea"/>
              </a:rPr>
              <a:t> 반환</a:t>
            </a:r>
          </a:p>
          <a:p>
            <a:pPr marL="233362" lvl="1" indent="0">
              <a:buNone/>
            </a:pPr>
            <a:r>
              <a:rPr lang="en-US" altLang="ko-KR" sz="2000" dirty="0">
                <a:latin typeface="+mn-ea"/>
              </a:rPr>
              <a:t>}</a:t>
            </a:r>
          </a:p>
          <a:p>
            <a:pPr marL="0" indent="0">
              <a:buNone/>
            </a:pPr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933" y="4115858"/>
            <a:ext cx="60198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임의의 변수의 기본 표본화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>
                <a:latin typeface="+mn-ea"/>
              </a:rPr>
              <a:t>배제 방식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일부 함수 </a:t>
            </a:r>
            <a:r>
              <a:rPr lang="en-US" altLang="ko-KR" dirty="0">
                <a:latin typeface="+mn-ea"/>
              </a:rPr>
              <a:t>f(x)</a:t>
            </a:r>
            <a:r>
              <a:rPr lang="ko-KR" altLang="en-US" dirty="0">
                <a:latin typeface="+mn-ea"/>
              </a:rPr>
              <a:t>는 적분이 불가능 하거나</a:t>
            </a:r>
            <a:r>
              <a:rPr lang="en-US" altLang="ko-KR" dirty="0">
                <a:latin typeface="+mn-ea"/>
              </a:rPr>
              <a:t>, CDF</a:t>
            </a:r>
            <a:r>
              <a:rPr lang="ko-KR" altLang="en-US" dirty="0">
                <a:latin typeface="+mn-ea"/>
              </a:rPr>
              <a:t>를 분석적으로 역을 취하는게 불가능 할 수 있다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sz="900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배제 방식은 함수의 표본에 따라 표본을 생성하는 기술이다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이는 근본적으로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  <a:latin typeface="+mn-ea"/>
              </a:rPr>
              <a:t>다트 던지기 방식</a:t>
            </a:r>
            <a:r>
              <a:rPr lang="ko-KR" altLang="en-US" dirty="0">
                <a:latin typeface="+mn-ea"/>
              </a:rPr>
              <a:t>이다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900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현실적으로 </a:t>
            </a:r>
            <a:r>
              <a:rPr lang="en-US" altLang="ko-KR" dirty="0" err="1">
                <a:latin typeface="+mn-ea"/>
              </a:rPr>
              <a:t>pbrt</a:t>
            </a:r>
            <a:r>
              <a:rPr lang="ko-KR" altLang="en-US" dirty="0">
                <a:latin typeface="+mn-ea"/>
              </a:rPr>
              <a:t>에서는 사용하지 않는다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하지만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  <a:latin typeface="+mn-ea"/>
              </a:rPr>
              <a:t>디버깅</a:t>
            </a:r>
            <a:r>
              <a:rPr lang="ko-KR" altLang="en-US" dirty="0">
                <a:latin typeface="+mn-ea"/>
              </a:rPr>
              <a:t>에서는 중요하게 사용 가능하다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03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임의의 변수의 기본 표본화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b="1" dirty="0">
                    <a:latin typeface="+mn-ea"/>
                  </a:rPr>
                  <a:t>배제 방식 </a:t>
                </a:r>
                <a:endParaRPr lang="en-US" altLang="ko-KR" b="1" dirty="0">
                  <a:latin typeface="+mn-ea"/>
                </a:endParaRPr>
              </a:p>
              <a:p>
                <a:pPr marL="233362" lvl="1" indent="0">
                  <a:buNone/>
                </a:pPr>
                <a:endParaRPr lang="en-US" altLang="ko-KR" sz="800" dirty="0">
                  <a:latin typeface="+mn-ea"/>
                </a:endParaRPr>
              </a:p>
              <a:p>
                <a:pPr marL="233362" lvl="1" indent="0">
                  <a:buNone/>
                </a:pPr>
                <a:r>
                  <a:rPr lang="en-US" altLang="ko-KR" dirty="0">
                    <a:latin typeface="+mn-ea"/>
                  </a:rPr>
                  <a:t>loop forever</a:t>
                </a:r>
              </a:p>
              <a:p>
                <a:pPr marL="233362" lvl="1" indent="0">
                  <a:buNone/>
                </a:pPr>
                <a:r>
                  <a:rPr lang="en-US" altLang="ko-KR" dirty="0">
                    <a:latin typeface="+mn-ea"/>
                  </a:rPr>
                  <a:t>	sample X form p’s distribution</a:t>
                </a:r>
              </a:p>
              <a:p>
                <a:pPr marL="233362" lvl="1" indent="0">
                  <a:buNone/>
                </a:pPr>
                <a:r>
                  <a:rPr lang="en-US" altLang="ko-KR" dirty="0">
                    <a:latin typeface="+mn-ea"/>
                  </a:rPr>
                  <a:t>	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b="0" i="0" smtClean="0">
                        <a:latin typeface="Cambria Math" panose="02040503050406030204" pitchFamily="18" charset="0"/>
                        <a:ea typeface="+mn-ea"/>
                      </a:rPr>
                      <m:t>ξ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f</m:t>
                        </m:r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X</m:t>
                            </m:r>
                          </m:e>
                        </m:d>
                      </m:num>
                      <m:den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c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p</m:t>
                        </m:r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X</m:t>
                            </m:r>
                          </m:e>
                        </m:d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den>
                    </m:f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then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endParaRPr lang="en-US" altLang="ko-KR" dirty="0">
                  <a:latin typeface="+mn-ea"/>
                </a:endParaRPr>
              </a:p>
              <a:p>
                <a:pPr marL="233362" lvl="1" indent="0">
                  <a:buNone/>
                </a:pPr>
                <a:r>
                  <a:rPr lang="en-US" altLang="ko-KR" dirty="0">
                    <a:latin typeface="+mn-ea"/>
                  </a:rPr>
                  <a:t>		return X</a:t>
                </a:r>
                <a:r>
                  <a:rPr lang="ko-KR" altLang="en-US" sz="3200" dirty="0">
                    <a:latin typeface="+mn-ea"/>
                  </a:rPr>
                  <a:t> </a:t>
                </a:r>
                <a:endParaRPr lang="en-US" altLang="ko-KR" sz="3200" dirty="0">
                  <a:latin typeface="+mn-ea"/>
                </a:endParaRPr>
              </a:p>
              <a:p>
                <a:pPr marL="233362" lvl="1" indent="0">
                  <a:buNone/>
                </a:pPr>
                <a:endParaRPr lang="en-US" altLang="ko-KR" sz="800" dirty="0">
                  <a:latin typeface="+mn-ea"/>
                  <a:sym typeface="Wingdings" panose="05000000000000000000" pitchFamily="2" charset="2"/>
                </a:endParaRPr>
              </a:p>
              <a:p>
                <a:pPr marL="233362" lvl="1" indent="0">
                  <a:buNone/>
                </a:pPr>
                <a:r>
                  <a:rPr lang="en-US" altLang="ko-KR" dirty="0">
                    <a:latin typeface="+mn-ea"/>
                    <a:sym typeface="Wingdings" panose="05000000000000000000" pitchFamily="2" charset="2"/>
                  </a:rPr>
                  <a:t> </a:t>
                </a:r>
              </a:p>
              <a:p>
                <a:pPr marL="233362" lvl="1" indent="0">
                  <a:buNone/>
                </a:pPr>
                <a:r>
                  <a:rPr lang="en-US" altLang="ko-KR" dirty="0">
                    <a:latin typeface="+mn-ea"/>
                    <a:sym typeface="Wingdings" panose="05000000000000000000" pitchFamily="2" charset="2"/>
                  </a:rPr>
                  <a:t>	</a:t>
                </a:r>
                <a:r>
                  <a:rPr lang="ko-KR" altLang="en-US" dirty="0">
                    <a:latin typeface="+mn-ea"/>
                    <a:sym typeface="Wingdings" panose="05000000000000000000" pitchFamily="2" charset="2"/>
                  </a:rPr>
                  <a:t>효율 </a:t>
                </a:r>
                <a:r>
                  <a:rPr lang="en-US" altLang="ko-KR" dirty="0">
                    <a:latin typeface="+mn-ea"/>
                    <a:sym typeface="Wingdings" panose="05000000000000000000" pitchFamily="2" charset="2"/>
                  </a:rPr>
                  <a:t>=  </a:t>
                </a:r>
                <a:r>
                  <a:rPr lang="ko-KR" altLang="en-US" dirty="0">
                    <a:latin typeface="+mn-ea"/>
                    <a:sym typeface="Wingdings" panose="05000000000000000000" pitchFamily="2" charset="2"/>
                  </a:rPr>
                  <a:t>면적 </a:t>
                </a:r>
                <a:r>
                  <a:rPr lang="en-US" altLang="ko-KR" dirty="0">
                    <a:latin typeface="+mn-ea"/>
                    <a:sym typeface="Wingdings" panose="05000000000000000000" pitchFamily="2" charset="2"/>
                  </a:rPr>
                  <a:t>/ </a:t>
                </a:r>
                <a:r>
                  <a:rPr lang="ko-KR" altLang="en-US" dirty="0">
                    <a:latin typeface="+mn-ea"/>
                    <a:sym typeface="Wingdings" panose="05000000000000000000" pitchFamily="2" charset="2"/>
                  </a:rPr>
                  <a:t>사각형의 면적</a:t>
                </a:r>
                <a:endParaRPr lang="en-US" altLang="ko-KR" dirty="0">
                  <a:latin typeface="+mn-ea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585" y="1447801"/>
            <a:ext cx="4636238" cy="29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6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임의의 변수의 기본 표본화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배제 방식 단계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p(x) &lt; </a:t>
            </a:r>
            <a:r>
              <a:rPr lang="en-US" altLang="ko-KR" dirty="0" err="1"/>
              <a:t>cq</a:t>
            </a:r>
            <a:r>
              <a:rPr lang="en-US" altLang="ko-KR" dirty="0"/>
              <a:t>(x) </a:t>
            </a:r>
            <a:r>
              <a:rPr lang="ko-KR" altLang="en-US" dirty="0"/>
              <a:t>를 만족하는 </a:t>
            </a:r>
            <a:r>
              <a:rPr lang="en-US" altLang="ko-KR" dirty="0"/>
              <a:t>q(x) </a:t>
            </a:r>
            <a:r>
              <a:rPr lang="ko-KR" altLang="en-US" dirty="0"/>
              <a:t>찾기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다트 던지기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 q(x) </a:t>
            </a:r>
            <a:r>
              <a:rPr lang="ko-KR" altLang="en-US" dirty="0"/>
              <a:t>에서 임의의 샘플을 가져와서 </a:t>
            </a:r>
            <a:r>
              <a:rPr lang="en-US" altLang="ko-KR" dirty="0"/>
              <a:t>f(x)</a:t>
            </a:r>
            <a:r>
              <a:rPr lang="ko-KR" altLang="en-US" dirty="0"/>
              <a:t>만족하는 값들을 체크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값을 만족 못 할 경우 제외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5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임의의 변수의 기본 표본화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배제 방식 예</a:t>
            </a:r>
            <a:endParaRPr lang="en-US" altLang="ko-KR" b="1" dirty="0"/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단위원의 배제 표본화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정사각형 안의 임의 점 선택 원 안에 있을 경우 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3615241"/>
            <a:ext cx="6505575" cy="2543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365" y="3158041"/>
            <a:ext cx="29718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1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참조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http://</a:t>
            </a:r>
            <a:r>
              <a:rPr lang="en-US" altLang="ko-KR" dirty="0" err="1"/>
              <a:t>web.cs.wpi.edu</a:t>
            </a:r>
            <a:r>
              <a:rPr lang="en-US" altLang="ko-KR" dirty="0"/>
              <a:t>/~</a:t>
            </a:r>
            <a:r>
              <a:rPr lang="en-US" altLang="ko-KR" dirty="0" err="1"/>
              <a:t>emmanuel</a:t>
            </a:r>
            <a:r>
              <a:rPr lang="en-US" altLang="ko-KR" dirty="0"/>
              <a:t>/courses/</a:t>
            </a:r>
            <a:r>
              <a:rPr lang="en-US" altLang="ko-KR" dirty="0" err="1"/>
              <a:t>cs563</a:t>
            </a:r>
            <a:r>
              <a:rPr lang="en-US" altLang="ko-KR" dirty="0"/>
              <a:t>/</a:t>
            </a:r>
            <a:r>
              <a:rPr lang="en-US" altLang="ko-KR" dirty="0" err="1"/>
              <a:t>S07</a:t>
            </a:r>
            <a:r>
              <a:rPr lang="en-US" altLang="ko-KR" dirty="0"/>
              <a:t>/talks/</a:t>
            </a:r>
            <a:r>
              <a:rPr lang="en-US" altLang="ko-KR" dirty="0" err="1"/>
              <a:t>emmanuel_agu_mc_wk10_p2.pdf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62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개요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일반 적분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사다리꼴 적분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659370" y="676672"/>
            <a:ext cx="5175079" cy="5807740"/>
            <a:chOff x="3659370" y="676672"/>
            <a:chExt cx="5175079" cy="580774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9370" y="3326542"/>
              <a:ext cx="5175079" cy="315787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2963" y="676672"/>
              <a:ext cx="4991486" cy="287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02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latin typeface="+mn-ea"/>
              </a:rPr>
              <a:t>임의화된</a:t>
            </a:r>
            <a:r>
              <a:rPr lang="ko-KR" altLang="en-US" dirty="0">
                <a:latin typeface="+mn-ea"/>
              </a:rPr>
              <a:t> 알고리즘 </a:t>
            </a:r>
            <a:r>
              <a:rPr lang="en-US" altLang="ko-KR" dirty="0">
                <a:latin typeface="+mn-ea"/>
              </a:rPr>
              <a:t>(Randomized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Algorithm)</a:t>
            </a:r>
          </a:p>
          <a:p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b="1" dirty="0">
                <a:latin typeface="+mn-ea"/>
              </a:rPr>
              <a:t>라스베가스</a:t>
            </a:r>
            <a:endParaRPr lang="en-US" altLang="ko-KR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임의성을 사용하지만 결과적으로 항상 같은 결과를 얻는다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ex) </a:t>
            </a:r>
            <a:r>
              <a:rPr lang="ko-KR" altLang="en-US" dirty="0" err="1">
                <a:latin typeface="+mn-ea"/>
              </a:rPr>
              <a:t>퀵소트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pivot</a:t>
            </a:r>
            <a:r>
              <a:rPr lang="ko-KR" altLang="en-US" dirty="0">
                <a:latin typeface="+mn-ea"/>
              </a:rPr>
              <a:t>을 랜덤 선택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b="1" dirty="0" err="1">
                <a:latin typeface="+mn-ea"/>
              </a:rPr>
              <a:t>몬테카를로</a:t>
            </a:r>
            <a:endParaRPr lang="en-US" altLang="ko-KR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특정 난수에 의존해 다른 결과를 내지만</a:t>
            </a:r>
            <a:r>
              <a:rPr lang="en-US" altLang="ko-KR" dirty="0"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  <a:latin typeface="+mn-ea"/>
              </a:rPr>
              <a:t>평균적으로 맞는 답</a:t>
            </a:r>
            <a:r>
              <a:rPr lang="ko-KR" altLang="en-US" dirty="0">
                <a:latin typeface="+mn-ea"/>
              </a:rPr>
              <a:t>을 낸다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2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개요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sz="3200" b="1" dirty="0" err="1">
                    <a:latin typeface="+mn-ea"/>
                  </a:rPr>
                  <a:t>몬테카를로</a:t>
                </a:r>
                <a:endParaRPr lang="en-US" altLang="ko-KR" sz="3200" b="1" dirty="0">
                  <a:latin typeface="+mn-ea"/>
                </a:endParaRPr>
              </a:p>
              <a:p>
                <a:endParaRPr lang="en-US" altLang="ko-KR" sz="800" dirty="0">
                  <a:latin typeface="+mn-ea"/>
                </a:endParaRPr>
              </a:p>
              <a:p>
                <a:pPr>
                  <a:buFontTx/>
                  <a:buChar char="-"/>
                </a:pPr>
                <a:r>
                  <a:rPr lang="ko-KR" altLang="en-US" b="1" dirty="0">
                    <a:latin typeface="+mn-ea"/>
                  </a:rPr>
                  <a:t>장점</a:t>
                </a:r>
                <a:endParaRPr lang="en-US" altLang="ko-KR" b="1" dirty="0">
                  <a:latin typeface="+mn-ea"/>
                </a:endParaRPr>
              </a:p>
              <a:p>
                <a:pPr>
                  <a:buFontTx/>
                  <a:buChar char="-"/>
                </a:pPr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</a:t>
                </a:r>
                <a:r>
                  <a:rPr lang="ko-KR" altLang="en-US" dirty="0">
                    <a:latin typeface="+mn-ea"/>
                  </a:rPr>
                  <a:t>구현이 쉽다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</a:t>
                </a:r>
                <a:r>
                  <a:rPr lang="ko-KR" altLang="en-US" dirty="0">
                    <a:latin typeface="+mn-ea"/>
                  </a:rPr>
                  <a:t>비연속성을 가진 함수를 비롯한 다양한 </a:t>
                </a:r>
                <a:r>
                  <a:rPr lang="ko-KR" altLang="en-US" dirty="0" err="1">
                    <a:latin typeface="+mn-ea"/>
                  </a:rPr>
                  <a:t>피적분</a:t>
                </a:r>
                <a:r>
                  <a:rPr lang="ko-KR" altLang="en-US" dirty="0">
                    <a:latin typeface="+mn-ea"/>
                  </a:rPr>
                  <a:t> 함수에 대해 적용</a:t>
                </a: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</a:t>
                </a:r>
                <a:r>
                  <a:rPr lang="ko-KR" altLang="en-US" dirty="0">
                    <a:latin typeface="+mn-ea"/>
                  </a:rPr>
                  <a:t>임의의 </a:t>
                </a:r>
                <a:r>
                  <a:rPr lang="en-US" altLang="ko-KR" dirty="0" err="1">
                    <a:latin typeface="+mn-ea"/>
                  </a:rPr>
                  <a:t>BSDF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광원 설명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장면 기하구조를 쉽게 처리</a:t>
                </a: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sz="800" dirty="0">
                  <a:latin typeface="+mn-ea"/>
                </a:endParaRPr>
              </a:p>
              <a:p>
                <a:pPr>
                  <a:buFontTx/>
                  <a:buChar char="-"/>
                </a:pPr>
                <a:r>
                  <a:rPr lang="ko-KR" altLang="en-US" b="1" dirty="0">
                    <a:latin typeface="+mn-ea"/>
                  </a:rPr>
                  <a:t>단점</a:t>
                </a:r>
                <a:endParaRPr lang="en-US" altLang="ko-KR" b="1" dirty="0">
                  <a:latin typeface="+mn-ea"/>
                </a:endParaRPr>
              </a:p>
              <a:p>
                <a:pPr>
                  <a:buFontTx/>
                  <a:buChar char="-"/>
                </a:pPr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N</a:t>
                </a:r>
                <a:r>
                  <a:rPr lang="ko-KR" altLang="en-US" dirty="0">
                    <a:latin typeface="+mn-ea"/>
                  </a:rPr>
                  <a:t>표본을 사용할 때 </a:t>
                </a:r>
                <a:r>
                  <a:rPr lang="en-US" altLang="ko-KR" dirty="0">
                    <a:latin typeface="+mn-ea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n</m:t>
                        </m:r>
                      </m:e>
                      <m:sup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+mn-ea"/>
                  </a:rPr>
                  <a:t>) </a:t>
                </a:r>
                <a:r>
                  <a:rPr lang="ko-KR" altLang="en-US" dirty="0">
                    <a:latin typeface="+mn-ea"/>
                  </a:rPr>
                  <a:t>의 비율로 수렴</a:t>
                </a: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</a:t>
                </a:r>
                <a:r>
                  <a:rPr lang="ko-KR" altLang="en-US" dirty="0">
                    <a:latin typeface="+mn-ea"/>
                  </a:rPr>
                  <a:t>즉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오류를 반으로 줄이기 위해 </a:t>
                </a:r>
                <a:r>
                  <a:rPr lang="en-US" altLang="ko-KR" dirty="0">
                    <a:latin typeface="+mn-ea"/>
                  </a:rPr>
                  <a:t>4</a:t>
                </a:r>
                <a:r>
                  <a:rPr lang="ko-KR" altLang="en-US" dirty="0">
                    <a:latin typeface="+mn-ea"/>
                  </a:rPr>
                  <a:t>배나 많은 표본 계산</a:t>
                </a: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</a:t>
                </a:r>
                <a:r>
                  <a:rPr lang="ko-KR" altLang="en-US" dirty="0">
                    <a:latin typeface="+mn-ea"/>
                  </a:rPr>
                  <a:t>이미지 합성 사용시 잡음</a:t>
                </a:r>
                <a:r>
                  <a:rPr lang="en-US" altLang="ko-KR" dirty="0">
                    <a:latin typeface="+mn-ea"/>
                  </a:rPr>
                  <a:t>(Noisy) – </a:t>
                </a:r>
                <a:r>
                  <a:rPr lang="ko-KR" altLang="en-US" dirty="0">
                    <a:latin typeface="+mn-ea"/>
                  </a:rPr>
                  <a:t>오류가 잡음으로 나타남</a:t>
                </a: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</a:t>
                </a: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858" t="-3699" b="-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21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개요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altLang="ko-KR" b="1" dirty="0">
                    <a:latin typeface="+mn-ea"/>
                  </a:rPr>
                  <a:t>CDF </a:t>
                </a:r>
                <a:r>
                  <a:rPr lang="ko-KR" altLang="en-US" b="1" dirty="0">
                    <a:latin typeface="+mn-ea"/>
                  </a:rPr>
                  <a:t>누적</a:t>
                </a:r>
                <a:r>
                  <a:rPr lang="en-US" altLang="ko-KR" b="1" dirty="0">
                    <a:latin typeface="+mn-ea"/>
                  </a:rPr>
                  <a:t> </a:t>
                </a:r>
                <a:r>
                  <a:rPr lang="ko-KR" altLang="en-US" b="1" dirty="0">
                    <a:latin typeface="+mn-ea"/>
                  </a:rPr>
                  <a:t>분포함수 </a:t>
                </a:r>
                <a:r>
                  <a:rPr lang="en-US" altLang="ko-KR" b="1" dirty="0">
                    <a:latin typeface="+mn-ea"/>
                  </a:rPr>
                  <a:t>(cumulative distribution function)</a:t>
                </a:r>
              </a:p>
              <a:p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</a:t>
                </a:r>
                <a:r>
                  <a:rPr lang="ko-KR" altLang="en-US" sz="2400" dirty="0" err="1">
                    <a:latin typeface="+mn-ea"/>
                  </a:rPr>
                  <a:t>어떤값이</a:t>
                </a:r>
                <a:r>
                  <a:rPr lang="ko-KR" altLang="en-US" sz="2400" dirty="0">
                    <a:latin typeface="+mn-ea"/>
                  </a:rPr>
                  <a:t> </a:t>
                </a:r>
                <a:r>
                  <a:rPr lang="en-US" altLang="ko-KR" sz="2400" dirty="0">
                    <a:latin typeface="+mn-ea"/>
                  </a:rPr>
                  <a:t>x</a:t>
                </a:r>
                <a:r>
                  <a:rPr lang="ko-KR" altLang="en-US" sz="2400" dirty="0">
                    <a:latin typeface="+mn-ea"/>
                  </a:rPr>
                  <a:t>보다 작거나 같은 값을 가진 변수의 분포 확률</a:t>
                </a:r>
                <a:endParaRPr lang="en-US" altLang="ko-KR" sz="24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sz="2400" dirty="0">
                    <a:latin typeface="+mn-ea"/>
                  </a:rPr>
                  <a:t>	P(x)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+mn-ea"/>
                      </a:rPr>
                      <m:t>≡</m:t>
                    </m:r>
                    <m:func>
                      <m:func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+mn-ea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X</m:t>
                            </m:r>
                            <m:r>
                              <a:rPr lang="en-US" altLang="ko-KR" sz="2400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 ≤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x</m:t>
                            </m:r>
                          </m:e>
                        </m:d>
                      </m:e>
                    </m:func>
                  </m:oMath>
                </a14:m>
                <a:endParaRPr lang="en-US" altLang="ko-KR" sz="2400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+mn-ea"/>
                </a:endParaRPr>
              </a:p>
              <a:p>
                <a:r>
                  <a:rPr lang="en-US" altLang="ko-KR" b="1" dirty="0">
                    <a:latin typeface="+mn-ea"/>
                  </a:rPr>
                  <a:t>PDF </a:t>
                </a:r>
                <a:r>
                  <a:rPr lang="ko-KR" altLang="en-US" b="1" dirty="0" err="1">
                    <a:latin typeface="+mn-ea"/>
                  </a:rPr>
                  <a:t>확율</a:t>
                </a:r>
                <a:r>
                  <a:rPr lang="ko-KR" altLang="en-US" b="1" dirty="0">
                    <a:latin typeface="+mn-ea"/>
                  </a:rPr>
                  <a:t> 밀도 함수 </a:t>
                </a:r>
                <a:r>
                  <a:rPr lang="en-US" altLang="ko-KR" b="1" dirty="0">
                    <a:latin typeface="+mn-ea"/>
                  </a:rPr>
                  <a:t>(probability distribution function)</a:t>
                </a:r>
              </a:p>
              <a:p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p(x)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dP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x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dx</m:t>
                        </m:r>
                      </m:den>
                    </m:f>
                  </m:oMath>
                </a14:m>
                <a:r>
                  <a:rPr lang="en-US" altLang="ko-KR" dirty="0">
                    <a:latin typeface="+mn-ea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1,    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x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∈[0, 1]</m:t>
                            </m:r>
                          </m:e>
                          <m: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0,  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P(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∈[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a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b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])= 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a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b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p</m:t>
                        </m:r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dx</m:t>
                        </m:r>
                      </m:e>
                    </m:nary>
                  </m:oMath>
                </a14:m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</a:t>
                </a:r>
                <a:endParaRPr lang="ko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519" y="2041450"/>
            <a:ext cx="2735556" cy="40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개요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latin typeface="+mn-ea"/>
                  </a:rPr>
                  <a:t>PDF p(x)</a:t>
                </a:r>
              </a:p>
              <a:p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p(x)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≥0</m:t>
                    </m:r>
                  </m:oMath>
                </a14:m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+mn-ea"/>
                </a:endParaRPr>
              </a:p>
              <a:p>
                <a:r>
                  <a:rPr lang="en-US" altLang="ko-KR" dirty="0">
                    <a:latin typeface="+mn-ea"/>
                  </a:rPr>
                  <a:t>CDF P(x)</a:t>
                </a:r>
              </a:p>
              <a:p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P(x) 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x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p</m:t>
                        </m:r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dx</m:t>
                        </m:r>
                      </m:e>
                    </m:nary>
                  </m:oMath>
                </a14:m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P(x) = </a:t>
                </a:r>
                <a:r>
                  <a:rPr lang="en-US" altLang="ko-KR" dirty="0" err="1">
                    <a:latin typeface="+mn-ea"/>
                  </a:rPr>
                  <a:t>Pr</a:t>
                </a:r>
                <a:r>
                  <a:rPr lang="en-US" altLang="ko-KR" dirty="0">
                    <a:latin typeface="+mn-ea"/>
                  </a:rPr>
                  <a:t>(X &lt; x), </a:t>
                </a:r>
                <a:r>
                  <a:rPr lang="en-US" altLang="ko-KR" dirty="0">
                    <a:solidFill>
                      <a:srgbClr val="0070C0">
                        <a:alpha val="99000"/>
                      </a:srgbClr>
                    </a:solidFill>
                    <a:latin typeface="+mn-ea"/>
                  </a:rPr>
                  <a:t>P(1) = 1</a:t>
                </a: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</a:t>
                </a:r>
                <a:r>
                  <a:rPr lang="en-US" altLang="ko-KR" dirty="0" err="1">
                    <a:latin typeface="+mn-ea"/>
                  </a:rPr>
                  <a:t>Pr</a:t>
                </a:r>
                <a:r>
                  <a:rPr lang="en-US" altLang="ko-KR" dirty="0">
                    <a:latin typeface="+mn-ea"/>
                  </a:rPr>
                  <a:t>(a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b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)= </m:t>
                    </m:r>
                    <m:nary>
                      <m:naryPr>
                        <m:ctrlPr>
                          <a:rPr lang="en-US" altLang="ko-KR" i="1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b="0" i="0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a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b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p</m:t>
                        </m:r>
                        <m:d>
                          <m:dPr>
                            <m:ctrlPr>
                              <a:rPr lang="en-US" altLang="ko-KR" i="1" smtClean="0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rgbClr val="0070C0">
                                    <a:alpha val="99000"/>
                                  </a:srgb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70C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dx</m:t>
                        </m:r>
                      </m:e>
                    </m:nary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rgbClr val="0070C0">
                            <a:alpha val="99000"/>
                          </a:srgbClr>
                        </a:solidFill>
                        <a:latin typeface="Cambria Math" panose="02040503050406030204" pitchFamily="18" charset="0"/>
                        <a:ea typeface="+mn-ea"/>
                      </a:rPr>
                      <m:t>P</m:t>
                    </m:r>
                    <m:r>
                      <a:rPr lang="en-US" altLang="ko-KR" b="0" i="0" smtClean="0">
                        <a:solidFill>
                          <a:srgbClr val="0070C0">
                            <a:alpha val="99000"/>
                          </a:srgbClr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rgbClr val="0070C0">
                            <a:alpha val="99000"/>
                          </a:srgbClr>
                        </a:solidFill>
                        <a:latin typeface="Cambria Math" panose="02040503050406030204" pitchFamily="18" charset="0"/>
                        <a:ea typeface="+mn-ea"/>
                      </a:rPr>
                      <m:t>b</m:t>
                    </m:r>
                    <m:r>
                      <a:rPr lang="en-US" altLang="ko-KR" b="0" i="0" smtClean="0">
                        <a:solidFill>
                          <a:srgbClr val="0070C0">
                            <a:alpha val="99000"/>
                          </a:srgbClr>
                        </a:solidFill>
                        <a:latin typeface="Cambria Math" panose="02040503050406030204" pitchFamily="18" charset="0"/>
                        <a:ea typeface="+mn-ea"/>
                      </a:rPr>
                      <m:t>)−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rgbClr val="0070C0">
                            <a:alpha val="99000"/>
                          </a:srgbClr>
                        </a:solidFill>
                        <a:latin typeface="Cambria Math" panose="02040503050406030204" pitchFamily="18" charset="0"/>
                        <a:ea typeface="+mn-ea"/>
                      </a:rPr>
                      <m:t>P</m:t>
                    </m:r>
                    <m:r>
                      <a:rPr lang="en-US" altLang="ko-KR" b="0" i="0" smtClean="0">
                        <a:solidFill>
                          <a:srgbClr val="0070C0">
                            <a:alpha val="99000"/>
                          </a:srgbClr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rgbClr val="0070C0">
                            <a:alpha val="99000"/>
                          </a:srgbClr>
                        </a:solidFill>
                        <a:latin typeface="Cambria Math" panose="02040503050406030204" pitchFamily="18" charset="0"/>
                        <a:ea typeface="+mn-ea"/>
                      </a:rPr>
                      <m:t>a</m:t>
                    </m:r>
                    <m:r>
                      <a:rPr lang="en-US" altLang="ko-KR" b="0" i="0" smtClean="0">
                        <a:solidFill>
                          <a:srgbClr val="0070C0">
                            <a:alpha val="99000"/>
                          </a:srgbClr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ko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44" y="1648047"/>
            <a:ext cx="2824321" cy="393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6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개요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b="1" dirty="0">
                    <a:latin typeface="+mn-ea"/>
                  </a:rPr>
                  <a:t>기댓값</a:t>
                </a:r>
                <a:endParaRPr lang="en-US" altLang="ko-KR" b="1" dirty="0">
                  <a:latin typeface="+mn-ea"/>
                </a:endParaRPr>
              </a:p>
              <a:p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</a:t>
                </a:r>
                <a:r>
                  <a:rPr lang="ko-KR" altLang="en-US" dirty="0">
                    <a:latin typeface="+mn-ea"/>
                  </a:rPr>
                  <a:t>정의역에 대한 일부 값의 분포 </a:t>
                </a:r>
                <a:r>
                  <a:rPr lang="en-US" altLang="ko-KR" dirty="0">
                    <a:latin typeface="+mn-ea"/>
                  </a:rPr>
                  <a:t>p(x)</a:t>
                </a:r>
                <a:r>
                  <a:rPr lang="ko-KR" altLang="en-US" dirty="0">
                    <a:latin typeface="+mn-ea"/>
                  </a:rPr>
                  <a:t>에 대한 평균값</a:t>
                </a: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p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[</m:t>
                    </m:r>
                  </m:oMath>
                </a14:m>
                <a:r>
                  <a:rPr lang="en-US" altLang="ko-KR" dirty="0">
                    <a:latin typeface="+mn-ea"/>
                  </a:rPr>
                  <a:t>f(x)]=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D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f</m:t>
                        </m:r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p</m:t>
                        </m:r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+mn-ea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dx</m:t>
                        </m:r>
                      </m:e>
                    </m:nary>
                  </m:oMath>
                </a14:m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ko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7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609398"/>
          </a:xfrm>
        </p:spPr>
        <p:txBody>
          <a:bodyPr/>
          <a:lstStyle/>
          <a:p>
            <a:r>
              <a:rPr lang="ko-KR" altLang="en-US" sz="4400" dirty="0"/>
              <a:t>개요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b="1" dirty="0">
                    <a:latin typeface="+mn-ea"/>
                  </a:rPr>
                  <a:t>분산</a:t>
                </a:r>
                <a:endParaRPr lang="en-US" altLang="ko-KR" b="1" dirty="0">
                  <a:latin typeface="+mn-ea"/>
                </a:endParaRPr>
              </a:p>
              <a:p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</a:t>
                </a:r>
                <a:r>
                  <a:rPr lang="ko-KR" altLang="en-US" sz="2400" dirty="0" err="1">
                    <a:solidFill>
                      <a:srgbClr val="0070C0">
                        <a:alpha val="99000"/>
                      </a:srgbClr>
                    </a:solidFill>
                    <a:latin typeface="+mn-ea"/>
                  </a:rPr>
                  <a:t>몬테카를로</a:t>
                </a:r>
                <a:r>
                  <a:rPr lang="ko-KR" altLang="en-US" sz="2400" dirty="0">
                    <a:solidFill>
                      <a:srgbClr val="0070C0">
                        <a:alpha val="99000"/>
                      </a:srgbClr>
                    </a:solidFill>
                    <a:latin typeface="+mn-ea"/>
                  </a:rPr>
                  <a:t> 알고리즘으로 예상되는 값의 오류를 정량화 하는 근본적인 개념</a:t>
                </a:r>
                <a:br>
                  <a:rPr lang="en-US" altLang="ko-KR" dirty="0">
                    <a:latin typeface="+mn-ea"/>
                  </a:rPr>
                </a:br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V[f(x)] = E[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>
                            <a:latin typeface="+mn-e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+mn-ea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+mn-e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+mn-ea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+mn-ea"/>
                          </a:rPr>
                          <m:t>) –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+mn-ea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+mn-ea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+mn-ea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+mn-e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+mn-ea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+mn-ea"/>
                          </a:rPr>
                          <m:t>)])</m:t>
                        </m:r>
                      </m:e>
                      <m:sup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]</m:t>
                    </m:r>
                  </m:oMath>
                </a14:m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</a:t>
                </a:r>
                <a:r>
                  <a:rPr lang="ko-KR" altLang="en-US" dirty="0">
                    <a:latin typeface="+mn-ea"/>
                  </a:rPr>
                  <a:t>단순화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처리</a:t>
                </a: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</a:t>
                </a:r>
                <a:r>
                  <a:rPr lang="en-US" altLang="ko-KR" b="1" dirty="0">
                    <a:latin typeface="+mn-ea"/>
                  </a:rPr>
                  <a:t>V[f(x)] =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ko-KR" b="1" dirty="0">
                                <a:latin typeface="+mn-ea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altLang="ko-KR" b="1" dirty="0">
                                <a:latin typeface="+mn-ea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b="1" dirty="0">
                                <a:latin typeface="+mn-ea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 b="1" dirty="0">
                                <a:latin typeface="+mn-ea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b="1" smtClean="0">
                            <a:latin typeface="+mn-ea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ko-KR" b="1" smtClean="0">
                            <a:latin typeface="+mn-ea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ko-KR" b="1" smtClean="0">
                            <a:latin typeface="+mn-ea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altLang="ko-KR" b="1" smtClean="0">
                            <a:latin typeface="+mn-e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1" smtClean="0">
                            <a:latin typeface="+mn-ea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b="1" smtClean="0">
                            <a:latin typeface="+mn-ea"/>
                          </a:rPr>
                          <m:t>)]</m:t>
                        </m:r>
                      </m:e>
                      <m:sup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ko-KR" b="1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	</a:t>
                </a:r>
                <a:r>
                  <a:rPr lang="ko-KR" altLang="en-US" dirty="0">
                    <a:latin typeface="+mn-ea"/>
                  </a:rPr>
                  <a:t>제곱의 </a:t>
                </a:r>
                <a:r>
                  <a:rPr lang="ko-KR" altLang="en-US" dirty="0" err="1">
                    <a:latin typeface="+mn-ea"/>
                  </a:rPr>
                  <a:t>기댓값에서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ko-KR" altLang="en-US" dirty="0" err="1">
                    <a:latin typeface="+mn-ea"/>
                  </a:rPr>
                  <a:t>기댓값의</a:t>
                </a:r>
                <a:r>
                  <a:rPr lang="ko-KR" altLang="en-US" dirty="0">
                    <a:latin typeface="+mn-ea"/>
                  </a:rPr>
                  <a:t> 제곱을 뺀 것이다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0" indent="0">
                  <a:buNone/>
                </a:pP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ko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96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19084</TotalTime>
  <Words>710</Words>
  <Application>Microsoft Office PowerPoint</Application>
  <PresentationFormat>와이드스크린</PresentationFormat>
  <Paragraphs>233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Segoe UI Light</vt:lpstr>
      <vt:lpstr>Cambria Math</vt:lpstr>
      <vt:lpstr>맑은 고딕</vt:lpstr>
      <vt:lpstr>Arial</vt:lpstr>
      <vt:lpstr>Wingdings</vt:lpstr>
      <vt:lpstr>Segoe UI</vt:lpstr>
      <vt:lpstr>Calibri</vt:lpstr>
      <vt:lpstr>Metro_TT_Blue_16x9_02-12</vt:lpstr>
      <vt:lpstr>Physically Based Rendering From Theory to Implementation</vt:lpstr>
      <vt:lpstr>개요</vt:lpstr>
      <vt:lpstr>개요</vt:lpstr>
      <vt:lpstr>개요</vt:lpstr>
      <vt:lpstr>개요</vt:lpstr>
      <vt:lpstr>개요</vt:lpstr>
      <vt:lpstr>개요</vt:lpstr>
      <vt:lpstr>개요</vt:lpstr>
      <vt:lpstr>개요</vt:lpstr>
      <vt:lpstr>개요</vt:lpstr>
      <vt:lpstr>몬테카를로 추정기(MonteCarlo estimator)</vt:lpstr>
      <vt:lpstr>몬테카를로 추정기(MonteCarlo estimator)</vt:lpstr>
      <vt:lpstr>몬테카를로 추정기(MonteCarlo estimator)</vt:lpstr>
      <vt:lpstr>임의의 변수의 기본 표본화</vt:lpstr>
      <vt:lpstr>임의의 변수의 기본 표본화</vt:lpstr>
      <vt:lpstr>임의의 변수의 기본 표본화</vt:lpstr>
      <vt:lpstr>임의의 변수의 기본 표본화</vt:lpstr>
      <vt:lpstr>임의의 변수의 기본 표본화</vt:lpstr>
      <vt:lpstr>임의의 변수의 기본 표본화</vt:lpstr>
      <vt:lpstr>임의의 변수의 기본 표본화</vt:lpstr>
      <vt:lpstr>임의의 변수의 기본 표본화</vt:lpstr>
      <vt:lpstr>임의의 변수의 기본 표본화</vt:lpstr>
      <vt:lpstr>임의의 변수의 기본 표본화</vt:lpstr>
      <vt:lpstr>임의의 변수의 기본 표본화</vt:lpstr>
      <vt:lpstr>참조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454</cp:revision>
  <dcterms:created xsi:type="dcterms:W3CDTF">2014-11-18T06:53:54Z</dcterms:created>
  <dcterms:modified xsi:type="dcterms:W3CDTF">2017-04-25T09:59:23Z</dcterms:modified>
</cp:coreProperties>
</file>